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6" r:id="rId15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1" Type="http://schemas.openxmlformats.org/officeDocument/2006/relationships/slide" Target="slides/slide3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0" name="Shape 9280"/>
        <p:cNvGrpSpPr/>
        <p:nvPr/>
      </p:nvGrpSpPr>
      <p:grpSpPr>
        <a:xfrm>
          <a:off x="0" y="0"/>
          <a:ext cx="0" cy="0"/>
          <a:chOff x="0" y="0"/>
          <a:chExt cx="0" cy="0"/>
        </a:xfrm>
      </p:grpSpPr>
      <p:sp>
        <p:nvSpPr>
          <p:cNvPr id="9281" name="Google Shape;928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2" name="Google Shape;9282;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31.xml"/><Relationship Id="rId3" Type="http://schemas.openxmlformats.org/officeDocument/2006/relationships/image" Target="../media/image187.png"/></Relationships>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3" name="Shape 9283"/>
        <p:cNvGrpSpPr/>
        <p:nvPr/>
      </p:nvGrpSpPr>
      <p:grpSpPr>
        <a:xfrm>
          <a:off x="0" y="0"/>
          <a:ext cx="0" cy="0"/>
          <a:chOff x="0" y="0"/>
          <a:chExt cx="0" cy="0"/>
        </a:xfrm>
      </p:grpSpPr>
      <p:sp>
        <p:nvSpPr>
          <p:cNvPr id="9284" name="Google Shape;9284;p146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918873"/>
              </a:buClr>
              <a:buSzPts val="900"/>
              <a:buFont typeface="Arial"/>
              <a:buNone/>
            </a:pPr>
            <a:fld id="{00000000-1234-1234-1234-123412341234}" type="slidenum">
              <a:rPr b="0" i="0" lang="en-US" sz="900" u="none" cap="none" strike="noStrike">
                <a:solidFill>
                  <a:srgbClr val="918873"/>
                </a:solidFill>
                <a:latin typeface="Arial"/>
                <a:ea typeface="Arial"/>
                <a:cs typeface="Arial"/>
                <a:sym typeface="Arial"/>
              </a:rPr>
              <a:t>‹#›</a:t>
            </a:fld>
            <a:endParaRPr b="0" i="0" sz="900" u="none" cap="none" strike="noStrike">
              <a:solidFill>
                <a:srgbClr val="918873"/>
              </a:solidFill>
              <a:latin typeface="Arial"/>
              <a:ea typeface="Arial"/>
              <a:cs typeface="Arial"/>
              <a:sym typeface="Arial"/>
            </a:endParaRPr>
          </a:p>
        </p:txBody>
      </p:sp>
      <p:pic>
        <p:nvPicPr>
          <p:cNvPr id="9285" name="Google Shape;9285;p1461"/>
          <p:cNvPicPr preferRelativeResize="0"/>
          <p:nvPr/>
        </p:nvPicPr>
        <p:blipFill rotWithShape="1">
          <a:blip r:embed="rId3">
            <a:alphaModFix/>
          </a:blip>
          <a:srcRect b="0" l="0" r="0" t="0"/>
          <a:stretch/>
        </p:blipFill>
        <p:spPr>
          <a:xfrm>
            <a:off x="3543300" y="1706563"/>
            <a:ext cx="1878013" cy="4492625"/>
          </a:xfrm>
          <a:prstGeom prst="rect">
            <a:avLst/>
          </a:prstGeom>
          <a:noFill/>
          <a:ln>
            <a:noFill/>
          </a:ln>
        </p:spPr>
      </p:pic>
      <p:sp>
        <p:nvSpPr>
          <p:cNvPr id="9286" name="Google Shape;9286;p1461"/>
          <p:cNvSpPr/>
          <p:nvPr/>
        </p:nvSpPr>
        <p:spPr>
          <a:xfrm>
            <a:off x="317500" y="1050925"/>
            <a:ext cx="8674100" cy="639763"/>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RTO </a:t>
            </a:r>
            <a:r>
              <a:rPr b="0" i="0" lang="en-US" sz="1200" u="none" cap="none" strike="noStrike">
                <a:solidFill>
                  <a:srgbClr val="000000"/>
                </a:solidFill>
                <a:latin typeface="Arial"/>
                <a:ea typeface="Arial"/>
                <a:cs typeface="Arial"/>
                <a:sym typeface="Arial"/>
              </a:rPr>
              <a:t>- </a:t>
            </a:r>
            <a:r>
              <a:rPr b="1" i="0" lang="en-US" sz="1200" u="none" cap="none" strike="noStrike">
                <a:solidFill>
                  <a:srgbClr val="333399"/>
                </a:solidFill>
                <a:latin typeface="Arial"/>
                <a:ea typeface="Arial"/>
                <a:cs typeface="Arial"/>
                <a:sym typeface="Arial"/>
              </a:rPr>
              <a:t>&lt; 4 hrs (Tier 1) and 5 – 24 hrs (Tier 2)</a:t>
            </a:r>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RPO</a:t>
            </a:r>
            <a:r>
              <a:rPr b="0" i="0" lang="en-US" sz="1200" u="none" cap="none" strike="noStrike">
                <a:solidFill>
                  <a:srgbClr val="000000"/>
                </a:solidFill>
                <a:latin typeface="Arial"/>
                <a:ea typeface="Arial"/>
                <a:cs typeface="Arial"/>
                <a:sym typeface="Arial"/>
              </a:rPr>
              <a:t> – the length of time between the last data update and the disaster declaration is from </a:t>
            </a:r>
            <a:r>
              <a:rPr b="1" i="0" lang="en-US" sz="1200" u="none" cap="none" strike="noStrike">
                <a:solidFill>
                  <a:srgbClr val="333399"/>
                </a:solidFill>
                <a:latin typeface="Arial"/>
                <a:ea typeface="Arial"/>
                <a:cs typeface="Arial"/>
                <a:sym typeface="Arial"/>
              </a:rPr>
              <a:t>several minutes to 4 Hours</a:t>
            </a:r>
            <a:r>
              <a:rPr b="0" i="0" lang="en-US" sz="1200" u="none" cap="none" strike="noStrike">
                <a:solidFill>
                  <a:srgbClr val="000000"/>
                </a:solidFill>
                <a:latin typeface="Arial"/>
                <a:ea typeface="Arial"/>
                <a:cs typeface="Arial"/>
                <a:sym typeface="Arial"/>
              </a:rPr>
              <a:t> for SAN attached storage and </a:t>
            </a:r>
            <a:r>
              <a:rPr b="1" i="0" lang="en-US" sz="1200" u="none" cap="none" strike="noStrike">
                <a:solidFill>
                  <a:srgbClr val="333399"/>
                </a:solidFill>
                <a:latin typeface="Arial"/>
                <a:ea typeface="Arial"/>
                <a:cs typeface="Arial"/>
                <a:sym typeface="Arial"/>
              </a:rPr>
              <a:t>24 hours for direct attached</a:t>
            </a:r>
            <a:r>
              <a:rPr b="0" i="0" lang="en-US" sz="1200" u="none" cap="none" strike="noStrike">
                <a:solidFill>
                  <a:srgbClr val="000000"/>
                </a:solidFill>
                <a:latin typeface="Arial"/>
                <a:ea typeface="Arial"/>
                <a:cs typeface="Arial"/>
                <a:sym typeface="Arial"/>
              </a:rPr>
              <a:t>.</a:t>
            </a:r>
            <a:endParaRPr/>
          </a:p>
        </p:txBody>
      </p:sp>
      <p:sp>
        <p:nvSpPr>
          <p:cNvPr id="9287" name="Google Shape;9287;p1461"/>
          <p:cNvSpPr/>
          <p:nvPr/>
        </p:nvSpPr>
        <p:spPr>
          <a:xfrm>
            <a:off x="0" y="5380038"/>
            <a:ext cx="3260725" cy="639762"/>
          </a:xfrm>
          <a:prstGeom prst="rect">
            <a:avLst/>
          </a:prstGeom>
          <a:noFill/>
          <a:ln>
            <a:noFill/>
          </a:ln>
        </p:spPr>
        <p:txBody>
          <a:bodyPr anchorCtr="0" anchor="t" bIns="45675" lIns="91350" spcFirstLastPara="1" rIns="91350" wrap="square" tIns="456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 Network Recovery:  </a:t>
            </a:r>
            <a:r>
              <a:rPr b="0" i="0" lang="en-US" sz="1200" u="none" cap="none" strike="noStrike">
                <a:solidFill>
                  <a:srgbClr val="000000"/>
                </a:solidFill>
                <a:latin typeface="Arial"/>
                <a:ea typeface="Arial"/>
                <a:cs typeface="Arial"/>
                <a:sym typeface="Arial"/>
              </a:rPr>
              <a:t>All required network interfaces meeting defined capacity are in place in each data center for site failover</a:t>
            </a:r>
            <a:endParaRPr/>
          </a:p>
        </p:txBody>
      </p:sp>
      <p:sp>
        <p:nvSpPr>
          <p:cNvPr id="9288" name="Google Shape;9288;p1461"/>
          <p:cNvSpPr/>
          <p:nvPr/>
        </p:nvSpPr>
        <p:spPr>
          <a:xfrm>
            <a:off x="5426075" y="5762625"/>
            <a:ext cx="3473450" cy="822325"/>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Infrastructure Recovery:  </a:t>
            </a:r>
            <a:r>
              <a:rPr b="0" i="0" lang="en-US" sz="1200" u="none" cap="none" strike="noStrike">
                <a:solidFill>
                  <a:srgbClr val="000000"/>
                </a:solidFill>
                <a:latin typeface="Arial"/>
                <a:ea typeface="Arial"/>
                <a:cs typeface="Arial"/>
                <a:sym typeface="Arial"/>
              </a:rPr>
              <a:t>All preventative controls (power, cooling and space requirements) are managed and provided with the service.</a:t>
            </a:r>
            <a:endParaRPr/>
          </a:p>
        </p:txBody>
      </p:sp>
      <p:sp>
        <p:nvSpPr>
          <p:cNvPr id="9289" name="Google Shape;9289;p1461"/>
          <p:cNvSpPr/>
          <p:nvPr/>
        </p:nvSpPr>
        <p:spPr>
          <a:xfrm>
            <a:off x="5457825" y="4594225"/>
            <a:ext cx="3511550" cy="1187450"/>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Storage Recovery: </a:t>
            </a:r>
            <a:r>
              <a:rPr b="1" i="0" lang="en-US" sz="1200" u="none" cap="none" strike="noStrike">
                <a:solidFill>
                  <a:srgbClr val="333399"/>
                </a:solidFill>
                <a:latin typeface="Arial"/>
                <a:ea typeface="Arial"/>
                <a:cs typeface="Arial"/>
                <a:sym typeface="Arial"/>
              </a:rPr>
              <a:t>SAN</a:t>
            </a:r>
            <a:r>
              <a:rPr b="1" i="0" lang="en-US" sz="1200" u="none" cap="none" strike="noStrike">
                <a:solidFill>
                  <a:srgbClr val="000000"/>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The storage array will be replicated to the DR site using an </a:t>
            </a:r>
            <a:r>
              <a:rPr b="1" i="0" lang="en-US" sz="1200" u="none" cap="none" strike="noStrike">
                <a:solidFill>
                  <a:srgbClr val="333399"/>
                </a:solidFill>
                <a:latin typeface="Arial"/>
                <a:ea typeface="Arial"/>
                <a:cs typeface="Arial"/>
                <a:sym typeface="Arial"/>
              </a:rPr>
              <a:t>array based asynchronous replication</a:t>
            </a:r>
            <a:r>
              <a:rPr b="0" i="0" lang="en-US" sz="1200" u="none" cap="none" strike="noStrike">
                <a:solidFill>
                  <a:srgbClr val="000000"/>
                </a:solidFill>
                <a:latin typeface="Arial"/>
                <a:ea typeface="Arial"/>
                <a:cs typeface="Arial"/>
                <a:sym typeface="Arial"/>
              </a:rPr>
              <a:t>.  For Tier 2 depending on the application structure, it will be required that data is recovered using a mixed recovery solution.</a:t>
            </a:r>
            <a:endParaRPr/>
          </a:p>
        </p:txBody>
      </p:sp>
      <p:sp>
        <p:nvSpPr>
          <p:cNvPr id="9290" name="Google Shape;9290;p1461"/>
          <p:cNvSpPr/>
          <p:nvPr/>
        </p:nvSpPr>
        <p:spPr>
          <a:xfrm>
            <a:off x="168275" y="3971925"/>
            <a:ext cx="3067050" cy="1370013"/>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Server configuration</a:t>
            </a:r>
            <a:r>
              <a:rPr b="0" i="0" lang="en-US" sz="1200" u="none" cap="none" strike="noStrike">
                <a:solidFill>
                  <a:srgbClr val="000000"/>
                </a:solidFill>
                <a:latin typeface="Arial"/>
                <a:ea typeface="Arial"/>
                <a:cs typeface="Arial"/>
                <a:sym typeface="Arial"/>
              </a:rPr>
              <a:t>: </a:t>
            </a:r>
            <a:r>
              <a:rPr b="1" i="0" lang="en-US" sz="1200" u="none" cap="none" strike="noStrike">
                <a:solidFill>
                  <a:srgbClr val="000000"/>
                </a:solidFill>
                <a:latin typeface="Arial"/>
                <a:ea typeface="Arial"/>
                <a:cs typeface="Arial"/>
                <a:sym typeface="Arial"/>
              </a:rPr>
              <a:t>Allocated Servers</a:t>
            </a:r>
            <a:r>
              <a:rPr b="0" i="0" lang="en-US" sz="1200" u="none" cap="none" strike="noStrike">
                <a:solidFill>
                  <a:srgbClr val="000000"/>
                </a:solidFill>
                <a:latin typeface="Arial"/>
                <a:ea typeface="Arial"/>
                <a:cs typeface="Arial"/>
                <a:sym typeface="Arial"/>
              </a:rPr>
              <a:t> </a:t>
            </a:r>
            <a:r>
              <a:rPr b="1" i="0" lang="en-US" sz="1200" u="none" cap="none" strike="noStrike">
                <a:solidFill>
                  <a:srgbClr val="000000"/>
                </a:solidFill>
                <a:latin typeface="Arial"/>
                <a:ea typeface="Arial"/>
                <a:cs typeface="Arial"/>
                <a:sym typeface="Arial"/>
              </a:rPr>
              <a:t>Physical / Virtual </a:t>
            </a:r>
            <a:r>
              <a:rPr b="0" i="0" lang="en-US" sz="1200" u="none" cap="none" strike="noStrike">
                <a:solidFill>
                  <a:srgbClr val="000000"/>
                </a:solidFill>
                <a:latin typeface="Arial"/>
                <a:ea typeface="Arial"/>
                <a:cs typeface="Arial"/>
                <a:sym typeface="Arial"/>
              </a:rPr>
              <a:t>will already be racked and installed with the respective operating system and application, ready to initialize when the data Logical Unit is connected. </a:t>
            </a:r>
            <a:r>
              <a:rPr b="1" i="0" lang="en-US" sz="1200" u="none" cap="none" strike="noStrike">
                <a:solidFill>
                  <a:srgbClr val="333399"/>
                </a:solidFill>
                <a:latin typeface="Arial"/>
                <a:ea typeface="Arial"/>
                <a:cs typeface="Arial"/>
                <a:sym typeface="Arial"/>
              </a:rPr>
              <a:t>Active/Active – Active/Passive Clustering / SAN storage</a:t>
            </a:r>
            <a:endParaRPr/>
          </a:p>
        </p:txBody>
      </p:sp>
      <p:sp>
        <p:nvSpPr>
          <p:cNvPr id="9291" name="Google Shape;9291;p1461"/>
          <p:cNvSpPr/>
          <p:nvPr/>
        </p:nvSpPr>
        <p:spPr>
          <a:xfrm>
            <a:off x="5445125" y="3017838"/>
            <a:ext cx="3698875" cy="822325"/>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Database Recovery:  </a:t>
            </a:r>
            <a:r>
              <a:rPr b="0" i="0" lang="en-US" sz="1200" u="none" cap="none" strike="noStrike">
                <a:solidFill>
                  <a:srgbClr val="000000"/>
                </a:solidFill>
                <a:latin typeface="Arial"/>
                <a:ea typeface="Arial"/>
                <a:cs typeface="Arial"/>
                <a:sym typeface="Arial"/>
              </a:rPr>
              <a:t>Database servers will be recovered to physical or virtual server in the failover site; servers may be on a high availability cluster configuration if required</a:t>
            </a:r>
            <a:endParaRPr/>
          </a:p>
        </p:txBody>
      </p:sp>
      <p:sp>
        <p:nvSpPr>
          <p:cNvPr id="9292" name="Google Shape;9292;p1461"/>
          <p:cNvSpPr/>
          <p:nvPr/>
        </p:nvSpPr>
        <p:spPr>
          <a:xfrm>
            <a:off x="206375" y="2359025"/>
            <a:ext cx="3219450" cy="457200"/>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Failover</a:t>
            </a:r>
            <a:r>
              <a:rPr b="0" i="0" lang="en-US" sz="1200" u="none" cap="none" strike="noStrike">
                <a:solidFill>
                  <a:srgbClr val="000000"/>
                </a:solidFill>
                <a:latin typeface="Arial"/>
                <a:ea typeface="Arial"/>
                <a:cs typeface="Arial"/>
                <a:sym typeface="Arial"/>
              </a:rPr>
              <a:t>: </a:t>
            </a:r>
            <a:r>
              <a:rPr b="1" i="0" lang="en-US" sz="1200" u="none" cap="none" strike="noStrike">
                <a:solidFill>
                  <a:srgbClr val="333399"/>
                </a:solidFill>
                <a:latin typeface="Arial"/>
                <a:ea typeface="Arial"/>
                <a:cs typeface="Arial"/>
                <a:sym typeface="Arial"/>
              </a:rPr>
              <a:t>Complete failover</a:t>
            </a:r>
            <a:r>
              <a:rPr b="0" i="0" lang="en-US" sz="1200" u="none" cap="none" strike="noStrike">
                <a:solidFill>
                  <a:srgbClr val="000000"/>
                </a:solidFill>
                <a:latin typeface="Arial"/>
                <a:ea typeface="Arial"/>
                <a:cs typeface="Arial"/>
                <a:sym typeface="Arial"/>
              </a:rPr>
              <a:t> from the production site to the DR site </a:t>
            </a:r>
            <a:endParaRPr/>
          </a:p>
        </p:txBody>
      </p:sp>
      <p:sp>
        <p:nvSpPr>
          <p:cNvPr id="9293" name="Google Shape;9293;p1461"/>
          <p:cNvSpPr/>
          <p:nvPr/>
        </p:nvSpPr>
        <p:spPr>
          <a:xfrm>
            <a:off x="5394325" y="2103438"/>
            <a:ext cx="3749675" cy="822325"/>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Data Protection</a:t>
            </a:r>
            <a:r>
              <a:rPr b="0" i="0" lang="en-US" sz="1200" u="none" cap="none" strike="noStrike">
                <a:solidFill>
                  <a:srgbClr val="000000"/>
                </a:solidFill>
                <a:latin typeface="Arial"/>
                <a:ea typeface="Arial"/>
                <a:cs typeface="Arial"/>
                <a:sym typeface="Arial"/>
              </a:rPr>
              <a:t>: Application data available at the Production SAN storage will be replicated to the DR SAN storage using </a:t>
            </a:r>
            <a:r>
              <a:rPr b="1" i="0" lang="en-US" sz="1200" u="none" cap="none" strike="noStrike">
                <a:solidFill>
                  <a:srgbClr val="333399"/>
                </a:solidFill>
                <a:latin typeface="Arial"/>
                <a:ea typeface="Arial"/>
                <a:cs typeface="Arial"/>
                <a:sym typeface="Arial"/>
              </a:rPr>
              <a:t>asynchronous remote replication capabilities (Raid 10 / Parity Raid)</a:t>
            </a:r>
            <a:endParaRPr/>
          </a:p>
        </p:txBody>
      </p:sp>
      <p:sp>
        <p:nvSpPr>
          <p:cNvPr id="9294" name="Google Shape;9294;p1461"/>
          <p:cNvSpPr/>
          <p:nvPr/>
        </p:nvSpPr>
        <p:spPr>
          <a:xfrm>
            <a:off x="3629025" y="114300"/>
            <a:ext cx="4959350" cy="457200"/>
          </a:xfrm>
          <a:prstGeom prst="rect">
            <a:avLst/>
          </a:prstGeom>
          <a:noFill/>
          <a:ln>
            <a:noFill/>
          </a:ln>
        </p:spPr>
        <p:txBody>
          <a:bodyPr anchorCtr="0" anchor="t" bIns="45675" lIns="91350" spcFirstLastPara="1" rIns="91350" wrap="square" tIns="45675">
            <a:noAutofit/>
          </a:bodyPr>
          <a:lstStyle/>
          <a:p>
            <a:pPr indent="0" lvl="0" marL="0" marR="0" rtl="0" algn="ctr">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Tier 1 and 2</a:t>
            </a:r>
            <a:endParaRPr/>
          </a:p>
        </p:txBody>
      </p:sp>
      <p:sp>
        <p:nvSpPr>
          <p:cNvPr id="9295" name="Google Shape;9295;p1461"/>
          <p:cNvSpPr/>
          <p:nvPr/>
        </p:nvSpPr>
        <p:spPr>
          <a:xfrm>
            <a:off x="225425" y="2941638"/>
            <a:ext cx="3244850" cy="1004887"/>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DR Site Architecture</a:t>
            </a:r>
            <a:r>
              <a:rPr b="0" i="0" lang="en-US" sz="1200" u="none" cap="none" strike="noStrike">
                <a:solidFill>
                  <a:srgbClr val="000000"/>
                </a:solidFill>
                <a:latin typeface="Arial"/>
                <a:ea typeface="Arial"/>
                <a:cs typeface="Arial"/>
                <a:sym typeface="Arial"/>
              </a:rPr>
              <a:t>: The </a:t>
            </a:r>
            <a:r>
              <a:rPr b="1" i="0" lang="en-US" sz="1200" u="none" cap="none" strike="noStrike">
                <a:solidFill>
                  <a:srgbClr val="333399"/>
                </a:solidFill>
                <a:latin typeface="Arial"/>
                <a:ea typeface="Arial"/>
                <a:cs typeface="Arial"/>
                <a:sym typeface="Arial"/>
              </a:rPr>
              <a:t>DR Site infrastructure will have available</a:t>
            </a:r>
            <a:r>
              <a:rPr b="0" i="0" lang="en-US" sz="1200" u="none" cap="none" strike="noStrike">
                <a:solidFill>
                  <a:srgbClr val="000000"/>
                </a:solidFill>
                <a:latin typeface="Arial"/>
                <a:ea typeface="Arial"/>
                <a:cs typeface="Arial"/>
                <a:sym typeface="Arial"/>
              </a:rPr>
              <a:t> the servers, in either physical or virtual configuration, defined to support agency operations.</a:t>
            </a:r>
            <a:endParaRPr/>
          </a:p>
        </p:txBody>
      </p:sp>
      <p:sp>
        <p:nvSpPr>
          <p:cNvPr id="9296" name="Google Shape;9296;p1461"/>
          <p:cNvSpPr/>
          <p:nvPr/>
        </p:nvSpPr>
        <p:spPr>
          <a:xfrm>
            <a:off x="200025" y="1824038"/>
            <a:ext cx="3203575" cy="274637"/>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Data Replication &lt;=4hrs</a:t>
            </a:r>
            <a:endParaRPr b="0" i="0" sz="1200" u="none" cap="none" strike="noStrike">
              <a:solidFill>
                <a:srgbClr val="000000"/>
              </a:solidFill>
              <a:latin typeface="Arial"/>
              <a:ea typeface="Arial"/>
              <a:cs typeface="Arial"/>
              <a:sym typeface="Arial"/>
            </a:endParaRPr>
          </a:p>
        </p:txBody>
      </p:sp>
      <p:sp>
        <p:nvSpPr>
          <p:cNvPr id="9297" name="Google Shape;9297;p1461"/>
          <p:cNvSpPr/>
          <p:nvPr/>
        </p:nvSpPr>
        <p:spPr>
          <a:xfrm>
            <a:off x="5492750" y="4010025"/>
            <a:ext cx="3321050" cy="457200"/>
          </a:xfrm>
          <a:prstGeom prst="rect">
            <a:avLst/>
          </a:prstGeom>
          <a:noFill/>
          <a:ln>
            <a:noFill/>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Server Operational Recovery</a:t>
            </a:r>
            <a:r>
              <a:rPr b="0" i="0" lang="en-US" sz="1200" u="none" cap="none" strike="noStrike">
                <a:solidFill>
                  <a:srgbClr val="000000"/>
                </a:solidFill>
                <a:latin typeface="Arial"/>
                <a:ea typeface="Arial"/>
                <a:cs typeface="Arial"/>
                <a:sym typeface="Arial"/>
              </a:rPr>
              <a:t>: </a:t>
            </a:r>
            <a:r>
              <a:rPr b="1" i="0" lang="en-US" sz="1200" u="none" cap="none" strike="noStrike">
                <a:solidFill>
                  <a:srgbClr val="333399"/>
                </a:solidFill>
                <a:latin typeface="Arial"/>
                <a:ea typeface="Arial"/>
                <a:cs typeface="Arial"/>
                <a:sym typeface="Arial"/>
              </a:rPr>
              <a:t>High-Availability / Rebuild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